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mp3" ContentType="audio/unknown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</p:sldMasterIdLst>
  <p:notesMasterIdLst>
    <p:notesMasterId r:id="rId5"/>
  </p:notesMasterIdLst>
  <p:sldIdLst>
    <p:sldId id="283" r:id="rId2"/>
    <p:sldId id="285" r:id="rId3"/>
    <p:sldId id="269" r:id="rId4"/>
  </p:sldIdLst>
  <p:sldSz cx="12241213" cy="6858000"/>
  <p:notesSz cx="6743700" cy="9880600"/>
  <p:defaultTextStyle>
    <a:defPPr>
      <a:defRPr lang="de-DE"/>
    </a:defPPr>
    <a:lvl1pPr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DDE7"/>
    <a:srgbClr val="993300"/>
    <a:srgbClr val="C7C7C7"/>
    <a:srgbClr val="DDDDDD"/>
    <a:srgbClr val="AAAAAA"/>
    <a:srgbClr val="FF4D00"/>
    <a:srgbClr val="EC4E1F"/>
    <a:srgbClr val="5555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728" y="-104"/>
      </p:cViewPr>
      <p:guideLst>
        <p:guide orient="horz" pos="2160"/>
        <p:guide pos="3855"/>
      </p:guideLst>
    </p:cSldViewPr>
  </p:slideViewPr>
  <p:outlineViewPr>
    <p:cViewPr>
      <p:scale>
        <a:sx n="33" d="100"/>
        <a:sy n="33" d="100"/>
      </p:scale>
      <p:origin x="0" y="645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algn="l" defTabSz="912813">
              <a:defRPr sz="1200">
                <a:latin typeface="Times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1113" y="0"/>
            <a:ext cx="2922587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latin typeface="Times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5088" y="741363"/>
            <a:ext cx="6613525" cy="3705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525" y="4692650"/>
            <a:ext cx="4946650" cy="444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6888"/>
            <a:ext cx="292258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>
            <a:lvl1pPr algn="l" defTabSz="912813">
              <a:defRPr sz="1200">
                <a:latin typeface="Times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1113" y="9386888"/>
            <a:ext cx="2922587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38CB60B7-0CDC-D34E-90F6-23D23CBBC94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85182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1"/>
          <p:cNvSpPr>
            <a:spLocks noChangeShapeType="1"/>
          </p:cNvSpPr>
          <p:nvPr/>
        </p:nvSpPr>
        <p:spPr bwMode="auto">
          <a:xfrm>
            <a:off x="0" y="6394450"/>
            <a:ext cx="12241213" cy="0"/>
          </a:xfrm>
          <a:prstGeom prst="line">
            <a:avLst/>
          </a:prstGeom>
          <a:noFill/>
          <a:ln w="12700" cap="rnd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10006013" y="6573838"/>
            <a:ext cx="2079625" cy="209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36000" tIns="36000" rIns="36000" bIns="36000"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1000" smtClean="0">
                <a:solidFill>
                  <a:schemeClr val="accent1"/>
                </a:solidFill>
                <a:cs typeface="Arial" charset="0"/>
              </a:rPr>
              <a:t>© IRT – Goossens</a:t>
            </a:r>
          </a:p>
        </p:txBody>
      </p:sp>
      <p:pic>
        <p:nvPicPr>
          <p:cNvPr id="4" name="Picture 28" descr="logo_irt_v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30963"/>
            <a:ext cx="2159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MTG Logo_NEU.jpg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25" y="6418263"/>
            <a:ext cx="273685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Sound-Link Logo_rounded_RGB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6432550"/>
            <a:ext cx="131762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9637162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943217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775" y="981075"/>
            <a:ext cx="11015663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2775" y="2143125"/>
            <a:ext cx="11015663" cy="39830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8000543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jpeg"/><Relationship Id="rId6" Type="http://schemas.openxmlformats.org/officeDocument/2006/relationships/image" Target="../media/image2.wmf"/><Relationship Id="rId7" Type="http://schemas.openxmlformats.org/officeDocument/2006/relationships/image" Target="../media/image3.jpeg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2"/>
          <p:cNvSpPr>
            <a:spLocks noChangeShapeType="1"/>
          </p:cNvSpPr>
          <p:nvPr/>
        </p:nvSpPr>
        <p:spPr bwMode="auto">
          <a:xfrm>
            <a:off x="0" y="6394450"/>
            <a:ext cx="12241213" cy="0"/>
          </a:xfrm>
          <a:prstGeom prst="line">
            <a:avLst/>
          </a:prstGeom>
          <a:noFill/>
          <a:ln w="12700" cap="rnd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46827" name="Text Box 43"/>
          <p:cNvSpPr txBox="1">
            <a:spLocks noChangeArrowheads="1"/>
          </p:cNvSpPr>
          <p:nvPr/>
        </p:nvSpPr>
        <p:spPr bwMode="auto">
          <a:xfrm>
            <a:off x="10006013" y="6573838"/>
            <a:ext cx="2079625" cy="209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36000" tIns="36000" rIns="36000" bIns="36000"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1000" smtClean="0">
                <a:solidFill>
                  <a:schemeClr val="accent1"/>
                </a:solidFill>
                <a:cs typeface="Arial" charset="0"/>
              </a:rPr>
              <a:t>© IRT – Goossens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1534775" y="6396038"/>
            <a:ext cx="620713" cy="23018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chemeClr val="accent1"/>
                </a:solidFill>
                <a:cs typeface="+mn-cs"/>
              </a:rPr>
              <a:t>Slide </a:t>
            </a:r>
            <a:fld id="{767F0918-3491-2945-BDBC-80D7EC0ACA71}" type="slidenum">
              <a:rPr lang="de-DE" sz="900" smtClean="0">
                <a:solidFill>
                  <a:schemeClr val="accent1"/>
                </a:solidFill>
                <a:cs typeface="+mn-cs"/>
              </a:rPr>
              <a:pPr algn="r">
                <a:defRPr/>
              </a:pPr>
              <a:t>‹#›</a:t>
            </a:fld>
            <a:endParaRPr lang="de-DE" sz="900" dirty="0" smtClean="0">
              <a:solidFill>
                <a:schemeClr val="accent1"/>
              </a:solidFill>
              <a:cs typeface="+mn-cs"/>
            </a:endParaRPr>
          </a:p>
        </p:txBody>
      </p:sp>
      <p:sp>
        <p:nvSpPr>
          <p:cNvPr id="103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12775" y="981075"/>
            <a:ext cx="1101566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Verbesserung der tieffrequenten Richtwirkung von Mikrofonarrays</a:t>
            </a:r>
            <a:r>
              <a:rPr lang="en-GB"/>
              <a:t/>
            </a:r>
            <a:br>
              <a:rPr lang="en-GB"/>
            </a:br>
            <a:r>
              <a:rPr lang="en-GB"/>
              <a:t>Improved low frequency directivity of microphone arrays</a:t>
            </a:r>
            <a:endParaRPr lang="de-DE"/>
          </a:p>
        </p:txBody>
      </p:sp>
      <p:sp>
        <p:nvSpPr>
          <p:cNvPr id="103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2775" y="2143125"/>
            <a:ext cx="11015663" cy="398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2" name="Picture 28" descr="logo_irt_v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30963"/>
            <a:ext cx="2159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" descr="MTG Logo_NEU.jpg"/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25" y="6418263"/>
            <a:ext cx="273685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2" descr="Sound-Link Logo_rounded_RGB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6432550"/>
            <a:ext cx="131762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17" r:id="rId2"/>
    <p:sldLayoutId id="2147483718" r:id="rId3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200" b="1">
          <a:solidFill>
            <a:srgbClr val="000000"/>
          </a:solidFill>
          <a:latin typeface="+mj-lt"/>
          <a:ea typeface="Times New Roman" pitchFamily="18" charset="0"/>
          <a:cs typeface="Arial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200" b="1">
          <a:solidFill>
            <a:srgbClr val="000000"/>
          </a:solidFill>
          <a:latin typeface="Arial" charset="0"/>
          <a:ea typeface="Times New Roman" pitchFamily="18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200" b="1">
          <a:solidFill>
            <a:srgbClr val="000000"/>
          </a:solidFill>
          <a:latin typeface="Arial" charset="0"/>
          <a:ea typeface="Times New Roman" pitchFamily="18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200" b="1">
          <a:solidFill>
            <a:srgbClr val="000000"/>
          </a:solidFill>
          <a:latin typeface="Arial" charset="0"/>
          <a:ea typeface="Times New Roman" pitchFamily="18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200" b="1">
          <a:solidFill>
            <a:srgbClr val="000000"/>
          </a:solidFill>
          <a:latin typeface="Arial" charset="0"/>
          <a:ea typeface="Times New Roman" pitchFamily="18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05000"/>
        </a:lnSpc>
        <a:spcBef>
          <a:spcPct val="0"/>
        </a:spcBef>
        <a:spcAft>
          <a:spcPct val="0"/>
        </a:spcAft>
        <a:buFont typeface="Wingdings" charset="0"/>
        <a:defRPr sz="20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179388" indent="1809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808038" indent="-268288" algn="l" rtl="0" eaLnBrk="0" fontAlgn="base" hangingPunct="0">
        <a:spcBef>
          <a:spcPct val="20000"/>
        </a:spcBef>
        <a:spcAft>
          <a:spcPct val="0"/>
        </a:spcAft>
        <a:buSzPct val="70000"/>
        <a:buFont typeface="Wingdings 3" charset="0"/>
        <a:buChar char=""/>
        <a:defRPr>
          <a:solidFill>
            <a:schemeClr val="tx1"/>
          </a:solidFill>
          <a:latin typeface="+mn-lt"/>
          <a:ea typeface="ＭＳ Ｐゴシック" charset="0"/>
        </a:defRPr>
      </a:lvl3pPr>
      <a:lvl4pPr marL="1165225" indent="-177800" algn="l" rtl="0" eaLnBrk="0" fontAlgn="base" hangingPunct="0">
        <a:spcBef>
          <a:spcPct val="20000"/>
        </a:spcBef>
        <a:spcAft>
          <a:spcPct val="0"/>
        </a:spcAft>
        <a:buFont typeface="Verdana" charset="0"/>
        <a:buChar char="›"/>
        <a:defRPr sz="1600">
          <a:solidFill>
            <a:schemeClr val="tx1"/>
          </a:solidFill>
          <a:latin typeface="Arial" charset="0"/>
          <a:ea typeface="ＭＳ Ｐゴシック" charset="0"/>
        </a:defRPr>
      </a:lvl4pPr>
      <a:lvl5pPr marL="1528763" indent="-180975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Verdana" pitchFamily="34" charset="0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Verdana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Verdana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Verdana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Verdana" pitchFamily="34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0" Type="http://schemas.openxmlformats.org/officeDocument/2006/relationships/audio" Target="../media/media10.mp3"/><Relationship Id="rId21" Type="http://schemas.microsoft.com/office/2007/relationships/media" Target="../media/media11.mp3"/><Relationship Id="rId22" Type="http://schemas.openxmlformats.org/officeDocument/2006/relationships/audio" Target="../media/media11.mp3"/><Relationship Id="rId23" Type="http://schemas.microsoft.com/office/2007/relationships/media" Target="../media/media12.mp3"/><Relationship Id="rId24" Type="http://schemas.openxmlformats.org/officeDocument/2006/relationships/audio" Target="../media/media12.mp3"/><Relationship Id="rId25" Type="http://schemas.openxmlformats.org/officeDocument/2006/relationships/slideLayout" Target="../slideLayouts/slideLayout3.xml"/><Relationship Id="rId26" Type="http://schemas.openxmlformats.org/officeDocument/2006/relationships/image" Target="../media/image6.jpeg"/><Relationship Id="rId27" Type="http://schemas.openxmlformats.org/officeDocument/2006/relationships/image" Target="../media/image7.png"/><Relationship Id="rId28" Type="http://schemas.openxmlformats.org/officeDocument/2006/relationships/image" Target="../media/image8.png"/><Relationship Id="rId29" Type="http://schemas.openxmlformats.org/officeDocument/2006/relationships/image" Target="../media/image9.png"/><Relationship Id="rId1" Type="http://schemas.microsoft.com/office/2007/relationships/media" Target="../media/media1.mp3"/><Relationship Id="rId2" Type="http://schemas.openxmlformats.org/officeDocument/2006/relationships/audio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30" Type="http://schemas.openxmlformats.org/officeDocument/2006/relationships/image" Target="../media/image10.png"/><Relationship Id="rId31" Type="http://schemas.openxmlformats.org/officeDocument/2006/relationships/image" Target="../media/image11.png"/><Relationship Id="rId32" Type="http://schemas.microsoft.com/office/2007/relationships/hdphoto" Target="../media/hdphoto1.wdp"/><Relationship Id="rId9" Type="http://schemas.microsoft.com/office/2007/relationships/media" Target="../media/media5.mp3"/><Relationship Id="rId6" Type="http://schemas.openxmlformats.org/officeDocument/2006/relationships/audio" Target="../media/media3.mp3"/><Relationship Id="rId7" Type="http://schemas.microsoft.com/office/2007/relationships/media" Target="../media/media4.mp3"/><Relationship Id="rId8" Type="http://schemas.openxmlformats.org/officeDocument/2006/relationships/audio" Target="../media/media4.mp3"/><Relationship Id="rId33" Type="http://schemas.microsoft.com/office/2007/relationships/hdphoto" Target="../media/hdphoto2.wdp"/><Relationship Id="rId34" Type="http://schemas.microsoft.com/office/2007/relationships/hdphoto" Target="../media/hdphoto3.wdp"/><Relationship Id="rId10" Type="http://schemas.openxmlformats.org/officeDocument/2006/relationships/audio" Target="../media/media5.mp3"/><Relationship Id="rId11" Type="http://schemas.microsoft.com/office/2007/relationships/media" Target="../media/media6.mp3"/><Relationship Id="rId12" Type="http://schemas.openxmlformats.org/officeDocument/2006/relationships/audio" Target="../media/media6.mp3"/><Relationship Id="rId13" Type="http://schemas.microsoft.com/office/2007/relationships/media" Target="../media/media7.mp3"/><Relationship Id="rId14" Type="http://schemas.openxmlformats.org/officeDocument/2006/relationships/audio" Target="../media/media7.mp3"/><Relationship Id="rId15" Type="http://schemas.microsoft.com/office/2007/relationships/media" Target="../media/media8.mp3"/><Relationship Id="rId16" Type="http://schemas.openxmlformats.org/officeDocument/2006/relationships/audio" Target="../media/media8.mp3"/><Relationship Id="rId17" Type="http://schemas.microsoft.com/office/2007/relationships/media" Target="../media/media9.mp3"/><Relationship Id="rId18" Type="http://schemas.openxmlformats.org/officeDocument/2006/relationships/audio" Target="../media/media9.mp3"/><Relationship Id="rId19" Type="http://schemas.microsoft.com/office/2007/relationships/media" Target="../media/media10.mp3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Grafik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355725"/>
            <a:ext cx="529590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1866900" y="963613"/>
            <a:ext cx="3816350" cy="785812"/>
          </a:xfrm>
        </p:spPr>
        <p:txBody>
          <a:bodyPr/>
          <a:lstStyle/>
          <a:p>
            <a:pPr>
              <a:defRPr/>
            </a:pPr>
            <a:r>
              <a:rPr lang="en-GB" sz="2400" dirty="0" smtClean="0">
                <a:latin typeface="Arial" charset="0"/>
                <a:ea typeface="Times New Roman" charset="0"/>
              </a:rPr>
              <a:t>Sound clips</a:t>
            </a:r>
            <a:r>
              <a:rPr lang="en-GB" sz="2000" dirty="0" smtClean="0">
                <a:latin typeface="Arial" charset="0"/>
                <a:ea typeface="Times New Roman" charset="0"/>
              </a:rPr>
              <a:t/>
            </a:r>
            <a:br>
              <a:rPr lang="en-GB" sz="2000" dirty="0" smtClean="0">
                <a:latin typeface="Arial" charset="0"/>
                <a:ea typeface="Times New Roman" charset="0"/>
              </a:rPr>
            </a:br>
            <a:r>
              <a:rPr lang="en-GB" sz="2000" b="0" dirty="0" smtClean="0">
                <a:latin typeface="Arial" charset="0"/>
                <a:ea typeface="Times New Roman" charset="0"/>
              </a:rPr>
              <a:t>Comparing four versions</a:t>
            </a:r>
            <a:endParaRPr lang="en-GB" sz="2000" b="0" dirty="0">
              <a:latin typeface="Arial" charset="0"/>
              <a:ea typeface="Times New Roman" charset="0"/>
            </a:endParaRPr>
          </a:p>
        </p:txBody>
      </p:sp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0" y="0"/>
            <a:ext cx="12241213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bg2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defRPr/>
            </a:pPr>
            <a:endParaRPr lang="de-DE">
              <a:ea typeface="+mn-ea"/>
              <a:cs typeface="+mn-cs"/>
            </a:endParaRPr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0" y="0"/>
            <a:ext cx="12241213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bg2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defRPr/>
            </a:pPr>
            <a:endParaRPr lang="de-DE"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0"/>
            <a:ext cx="12241213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bg2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defRPr/>
            </a:pPr>
            <a:endParaRPr lang="de-DE">
              <a:ea typeface="+mn-ea"/>
              <a:cs typeface="+mn-cs"/>
            </a:endParaRPr>
          </a:p>
        </p:txBody>
      </p:sp>
      <p:sp>
        <p:nvSpPr>
          <p:cNvPr id="17415" name="Textfeld 13"/>
          <p:cNvSpPr txBox="1">
            <a:spLocks noChangeArrowheads="1"/>
          </p:cNvSpPr>
          <p:nvPr/>
        </p:nvSpPr>
        <p:spPr bwMode="auto">
          <a:xfrm>
            <a:off x="1871663" y="2341563"/>
            <a:ext cx="27368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GB" dirty="0" smtClean="0"/>
              <a:t>KEM with offset capsule</a:t>
            </a:r>
            <a:endParaRPr lang="en-GB" dirty="0"/>
          </a:p>
        </p:txBody>
      </p:sp>
      <p:pic>
        <p:nvPicPr>
          <p:cNvPr id="17416" name="Picture 10" descr="C:\Users\goossens\Documents\TMT2012\Hörbeispiele\Player\bilder\KEM975_nur_KEM_400.png"/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476672"/>
            <a:ext cx="224948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1" descr="C:\Users\goossens\Documents\TMT2012\Hörbeispiele\Player\bilder\KEM975_nur_Niere_400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2492896"/>
            <a:ext cx="22479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3" descr="C:\Users\goossens\Documents\TMT2012\Hörbeispiele\Player\bilder\media-optical-audio_250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4221088"/>
            <a:ext cx="2049463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9" name="Textfeld 26"/>
          <p:cNvSpPr txBox="1">
            <a:spLocks noChangeArrowheads="1"/>
          </p:cNvSpPr>
          <p:nvPr/>
        </p:nvSpPr>
        <p:spPr bwMode="auto">
          <a:xfrm>
            <a:off x="7593013" y="1124744"/>
            <a:ext cx="3086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GB" dirty="0" smtClean="0"/>
              <a:t>KEM without offset capsule</a:t>
            </a:r>
            <a:endParaRPr lang="en-GB" dirty="0"/>
          </a:p>
        </p:txBody>
      </p:sp>
      <p:sp>
        <p:nvSpPr>
          <p:cNvPr id="17420" name="Textfeld 27"/>
          <p:cNvSpPr txBox="1">
            <a:spLocks noChangeArrowheads="1"/>
          </p:cNvSpPr>
          <p:nvPr/>
        </p:nvSpPr>
        <p:spPr bwMode="auto">
          <a:xfrm>
            <a:off x="7780338" y="2996952"/>
            <a:ext cx="9937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GB" dirty="0" smtClean="0"/>
              <a:t>Cardioid</a:t>
            </a:r>
            <a:endParaRPr lang="en-GB" dirty="0"/>
          </a:p>
        </p:txBody>
      </p:sp>
      <p:sp>
        <p:nvSpPr>
          <p:cNvPr id="17421" name="Textfeld 29"/>
          <p:cNvSpPr txBox="1">
            <a:spLocks noChangeArrowheads="1"/>
          </p:cNvSpPr>
          <p:nvPr/>
        </p:nvSpPr>
        <p:spPr bwMode="auto">
          <a:xfrm>
            <a:off x="7885113" y="4869160"/>
            <a:ext cx="1320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GB" dirty="0" smtClean="0"/>
              <a:t>Overall mix</a:t>
            </a:r>
            <a:endParaRPr lang="en-GB" dirty="0"/>
          </a:p>
        </p:txBody>
      </p:sp>
      <p:sp>
        <p:nvSpPr>
          <p:cNvPr id="17422" name="Text Box 4"/>
          <p:cNvSpPr txBox="1">
            <a:spLocks noChangeArrowheads="1"/>
          </p:cNvSpPr>
          <p:nvPr/>
        </p:nvSpPr>
        <p:spPr bwMode="auto">
          <a:xfrm>
            <a:off x="3905596" y="71438"/>
            <a:ext cx="7759626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GB" sz="2000" dirty="0" smtClean="0">
                <a:solidFill>
                  <a:schemeClr val="bg1"/>
                </a:solidFill>
              </a:rPr>
              <a:t>Improving the Low Frequency Directivity of Line-Array Microphones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4824462" y="3702602"/>
            <a:ext cx="792088" cy="36004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03982" y="3933056"/>
            <a:ext cx="4608512" cy="237626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414" name="Textfeld 5"/>
          <p:cNvSpPr txBox="1">
            <a:spLocks noChangeArrowheads="1"/>
          </p:cNvSpPr>
          <p:nvPr/>
        </p:nvSpPr>
        <p:spPr bwMode="auto">
          <a:xfrm>
            <a:off x="647998" y="3861048"/>
            <a:ext cx="439248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GB" sz="1800" dirty="0"/>
              <a:t>Included examples: </a:t>
            </a: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 smtClean="0"/>
              <a:t>Handel’s </a:t>
            </a:r>
            <a:r>
              <a:rPr lang="en-GB" sz="1800" dirty="0"/>
              <a:t>“Messiah” recorded in </a:t>
            </a: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 smtClean="0"/>
              <a:t>St</a:t>
            </a:r>
            <a:r>
              <a:rPr lang="en-GB" sz="1800" dirty="0"/>
              <a:t>. Sebastian’s church, Munich in November </a:t>
            </a:r>
            <a:r>
              <a:rPr lang="en-GB" sz="1800" dirty="0" smtClean="0"/>
              <a:t>2011</a:t>
            </a:r>
          </a:p>
          <a:p>
            <a:pPr algn="l"/>
            <a:endParaRPr lang="en-GB" sz="1800" dirty="0"/>
          </a:p>
          <a:p>
            <a:pPr algn="l"/>
            <a:r>
              <a:rPr lang="en-GB" sz="1800" b="1" i="1" dirty="0" smtClean="0">
                <a:solidFill>
                  <a:srgbClr val="0000FF"/>
                </a:solidFill>
              </a:rPr>
              <a:t>Click on the “loudspeakers” to listen to the clips – three different sections defined by the “loudspeaker” colour</a:t>
            </a:r>
            <a:endParaRPr lang="en-GB" sz="1800" b="1" i="1" dirty="0">
              <a:solidFill>
                <a:srgbClr val="0000FF"/>
              </a:solidFill>
            </a:endParaRPr>
          </a:p>
        </p:txBody>
      </p:sp>
      <p:pic>
        <p:nvPicPr>
          <p:cNvPr id="7" name="Beispiel1_mitNier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320000" y="2204864"/>
            <a:ext cx="450000" cy="450000"/>
          </a:xfrm>
          <a:prstGeom prst="rect">
            <a:avLst/>
          </a:prstGeom>
        </p:spPr>
      </p:pic>
      <p:pic>
        <p:nvPicPr>
          <p:cNvPr id="19" name="Beispiel1_Mix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9721006" y="4779200"/>
            <a:ext cx="450000" cy="450000"/>
          </a:xfrm>
          <a:prstGeom prst="rect">
            <a:avLst/>
          </a:prstGeom>
        </p:spPr>
      </p:pic>
      <p:pic>
        <p:nvPicPr>
          <p:cNvPr id="20" name="Beispiel1_Niere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9000000" y="2834984"/>
            <a:ext cx="450000" cy="450000"/>
          </a:xfrm>
          <a:prstGeom prst="rect">
            <a:avLst/>
          </a:prstGeom>
        </p:spPr>
      </p:pic>
      <p:pic>
        <p:nvPicPr>
          <p:cNvPr id="21" name="Beispiel1_ohneNiere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0440000" y="1052736"/>
            <a:ext cx="450000" cy="450000"/>
          </a:xfrm>
          <a:prstGeom prst="rect">
            <a:avLst/>
          </a:prstGeom>
        </p:spPr>
      </p:pic>
      <p:pic>
        <p:nvPicPr>
          <p:cNvPr id="22" name="Beispiel2_mitNiere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0000" y="2708920"/>
            <a:ext cx="450000" cy="450000"/>
          </a:xfrm>
          <a:prstGeom prst="rect">
            <a:avLst/>
          </a:prstGeom>
        </p:spPr>
      </p:pic>
      <p:pic>
        <p:nvPicPr>
          <p:cNvPr id="23" name="Beispiel2_Mix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20000" y="5283256"/>
            <a:ext cx="450000" cy="450000"/>
          </a:xfrm>
          <a:prstGeom prst="rect">
            <a:avLst/>
          </a:prstGeom>
        </p:spPr>
      </p:pic>
      <p:pic>
        <p:nvPicPr>
          <p:cNvPr id="24" name="Beispiel2_Niere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00000" y="3339040"/>
            <a:ext cx="450000" cy="450000"/>
          </a:xfrm>
          <a:prstGeom prst="rect">
            <a:avLst/>
          </a:prstGeom>
        </p:spPr>
      </p:pic>
      <p:pic>
        <p:nvPicPr>
          <p:cNvPr id="25" name="Beispiel2_ohneNiere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41086" y="1556792"/>
            <a:ext cx="450000" cy="450000"/>
          </a:xfrm>
          <a:prstGeom prst="rect">
            <a:avLst/>
          </a:prstGeom>
        </p:spPr>
      </p:pic>
      <p:pic>
        <p:nvPicPr>
          <p:cNvPr id="26" name="Beispiel3_mitNiere.mp3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0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20000" y="3212976"/>
            <a:ext cx="450000" cy="450000"/>
          </a:xfrm>
          <a:prstGeom prst="rect">
            <a:avLst/>
          </a:prstGeom>
        </p:spPr>
      </p:pic>
      <p:pic>
        <p:nvPicPr>
          <p:cNvPr id="27" name="Beispiel3_Mix.mp3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0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720000" y="5805264"/>
            <a:ext cx="450000" cy="450000"/>
          </a:xfrm>
          <a:prstGeom prst="rect">
            <a:avLst/>
          </a:prstGeom>
        </p:spPr>
      </p:pic>
      <p:pic>
        <p:nvPicPr>
          <p:cNvPr id="28" name="Beispiel3_Niere.mp3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0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000926" y="3861048"/>
            <a:ext cx="450000" cy="450000"/>
          </a:xfrm>
          <a:prstGeom prst="rect">
            <a:avLst/>
          </a:prstGeom>
        </p:spPr>
      </p:pic>
      <p:pic>
        <p:nvPicPr>
          <p:cNvPr id="29" name="Beispiel3_ohneNiere.mp3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0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441086" y="2060848"/>
            <a:ext cx="450000" cy="450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56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56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56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426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426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426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426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489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489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489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489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712913" y="2209800"/>
            <a:ext cx="10577512" cy="9318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eaLnBrk="1" hangingPunct="1">
              <a:defRPr/>
            </a:pPr>
            <a:r>
              <a:rPr lang="en-GB" sz="2600" dirty="0" smtClean="0">
                <a:solidFill>
                  <a:schemeClr val="tx1"/>
                </a:solidFill>
                <a:latin typeface="Arial" charset="0"/>
                <a:ea typeface="Times New Roman" charset="0"/>
              </a:rPr>
              <a:t>Thank you for listening</a:t>
            </a:r>
            <a:endParaRPr lang="en-GB" sz="2600" dirty="0">
              <a:solidFill>
                <a:schemeClr val="tx1"/>
              </a:solidFill>
              <a:latin typeface="Arial" charset="0"/>
              <a:ea typeface="Times New Roman" charset="0"/>
            </a:endParaRPr>
          </a:p>
        </p:txBody>
      </p:sp>
      <p:sp>
        <p:nvSpPr>
          <p:cNvPr id="19458" name="Rectangle 5"/>
          <p:cNvSpPr>
            <a:spLocks noChangeArrowheads="1"/>
          </p:cNvSpPr>
          <p:nvPr/>
        </p:nvSpPr>
        <p:spPr bwMode="auto">
          <a:xfrm>
            <a:off x="1976438" y="4005263"/>
            <a:ext cx="421640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14" tIns="45057" rIns="90114" bIns="45057"/>
          <a:lstStyle/>
          <a:p>
            <a:pPr marL="342900" indent="-342900" algn="l" eaLnBrk="1" hangingPunct="1">
              <a:buFont typeface="Wingdings" charset="0"/>
              <a:buNone/>
            </a:pPr>
            <a:r>
              <a:rPr lang="de-DE" sz="1800" b="1"/>
              <a:t>Microtech Gefell GmbH</a:t>
            </a:r>
          </a:p>
          <a:p>
            <a:pPr marL="342900" indent="-342900" algn="l" eaLnBrk="1" hangingPunct="1">
              <a:buFont typeface="Wingdings" charset="0"/>
              <a:buNone/>
            </a:pPr>
            <a:r>
              <a:rPr lang="de-DE" sz="1800"/>
              <a:t>Georg-Neumann-Platz</a:t>
            </a:r>
          </a:p>
          <a:p>
            <a:pPr marL="342900" indent="-342900" algn="l" eaLnBrk="1" hangingPunct="1">
              <a:buFont typeface="Wingdings" charset="0"/>
              <a:buNone/>
            </a:pPr>
            <a:r>
              <a:rPr lang="de-DE" sz="1800"/>
              <a:t>07926 Gefell</a:t>
            </a:r>
          </a:p>
          <a:p>
            <a:pPr marL="342900" indent="-342900" algn="l" eaLnBrk="1" hangingPunct="1">
              <a:buFont typeface="Wingdings" charset="0"/>
              <a:buNone/>
            </a:pPr>
            <a:r>
              <a:rPr lang="de-DE" sz="1800"/>
              <a:t>Germany</a:t>
            </a:r>
          </a:p>
          <a:p>
            <a:pPr marL="342900" indent="-342900" algn="l" eaLnBrk="1" hangingPunct="1">
              <a:buFont typeface="Wingdings" charset="0"/>
              <a:buNone/>
            </a:pPr>
            <a:endParaRPr lang="de-DE" sz="1800"/>
          </a:p>
          <a:p>
            <a:pPr marL="342900" indent="-342900" algn="l" eaLnBrk="1" hangingPunct="1">
              <a:buFont typeface="Wingdings" charset="0"/>
              <a:buNone/>
            </a:pPr>
            <a:r>
              <a:rPr lang="de-DE" sz="1800"/>
              <a:t>Tel. +49-(0)36649-882-20</a:t>
            </a:r>
          </a:p>
          <a:p>
            <a:pPr marL="342900" indent="-342900" algn="l" eaLnBrk="1" hangingPunct="1">
              <a:buFont typeface="Wingdings" charset="0"/>
              <a:buNone/>
            </a:pPr>
            <a:r>
              <a:rPr lang="de-DE" sz="1800"/>
              <a:t>Fax +49-(0)36649-882-11</a:t>
            </a:r>
          </a:p>
          <a:p>
            <a:pPr marL="342900" indent="-342900" algn="l" eaLnBrk="1" hangingPunct="1">
              <a:buFont typeface="Wingdings" charset="0"/>
              <a:buNone/>
            </a:pPr>
            <a:r>
              <a:rPr lang="de-DE" sz="1800"/>
              <a:t>E-Mail: u.wagner@microtechgefell.de</a:t>
            </a:r>
          </a:p>
        </p:txBody>
      </p:sp>
      <p:sp>
        <p:nvSpPr>
          <p:cNvPr id="18437" name="Rectangle 7"/>
          <p:cNvSpPr>
            <a:spLocks noGrp="1" noChangeArrowheads="1"/>
          </p:cNvSpPr>
          <p:nvPr>
            <p:ph type="subTitle" idx="4294967295"/>
          </p:nvPr>
        </p:nvSpPr>
        <p:spPr>
          <a:xfrm>
            <a:off x="1976438" y="3140075"/>
            <a:ext cx="34956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defRPr/>
            </a:pPr>
            <a:r>
              <a:rPr lang="en-GB" b="1" dirty="0" err="1" smtClean="0">
                <a:latin typeface="Arial" charset="0"/>
                <a:cs typeface="+mn-cs"/>
              </a:rPr>
              <a:t>Udo</a:t>
            </a:r>
            <a:r>
              <a:rPr lang="en-GB" b="1" dirty="0" smtClean="0">
                <a:latin typeface="Arial" charset="0"/>
                <a:cs typeface="+mn-cs"/>
              </a:rPr>
              <a:t> Wagner</a:t>
            </a:r>
          </a:p>
          <a:p>
            <a:pPr marL="0" indent="0" eaLnBrk="1" hangingPunct="1">
              <a:defRPr/>
            </a:pPr>
            <a:r>
              <a:rPr lang="en-GB" i="1" dirty="0" smtClean="0">
                <a:latin typeface="Arial" charset="0"/>
                <a:cs typeface="+mn-cs"/>
              </a:rPr>
              <a:t>Sales Manager</a:t>
            </a:r>
            <a:endParaRPr lang="en-GB" i="1" dirty="0">
              <a:latin typeface="Arial" charset="0"/>
              <a:cs typeface="+mn-cs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945313" y="4005263"/>
            <a:ext cx="3495675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14" tIns="45057" rIns="90114" bIns="45057"/>
          <a:lstStyle/>
          <a:p>
            <a:pPr marL="342900" indent="-342900" algn="l" eaLnBrk="1" hangingPunct="1">
              <a:buFont typeface="Wingdings" charset="0"/>
              <a:buNone/>
            </a:pPr>
            <a:r>
              <a:rPr lang="de-DE" sz="2000" b="1">
                <a:latin typeface="DicotMedium Regular" charset="0"/>
                <a:cs typeface="DicotMedium Regular" charset="0"/>
              </a:rPr>
              <a:t>Sound-Link </a:t>
            </a:r>
            <a:r>
              <a:rPr lang="de-DE" sz="2000" b="1">
                <a:latin typeface="DicotLight Regular" charset="0"/>
                <a:cs typeface="DicotLight Regular" charset="0"/>
              </a:rPr>
              <a:t>ProAudio</a:t>
            </a:r>
          </a:p>
          <a:p>
            <a:pPr marL="342900" indent="-342900" algn="l" eaLnBrk="1" hangingPunct="1">
              <a:buFont typeface="Wingdings" charset="0"/>
              <a:buNone/>
            </a:pPr>
            <a:r>
              <a:rPr lang="de-DE" sz="1800"/>
              <a:t>Bicester</a:t>
            </a:r>
          </a:p>
          <a:p>
            <a:pPr marL="342900" indent="-342900" algn="l" eaLnBrk="1" hangingPunct="1">
              <a:buFont typeface="Wingdings" charset="0"/>
              <a:buNone/>
            </a:pPr>
            <a:r>
              <a:rPr lang="de-DE" sz="1800"/>
              <a:t>Oxfordshire</a:t>
            </a:r>
          </a:p>
          <a:p>
            <a:pPr marL="342900" indent="-342900" algn="l" eaLnBrk="1" hangingPunct="1">
              <a:buFont typeface="Wingdings" charset="0"/>
              <a:buNone/>
            </a:pPr>
            <a:r>
              <a:rPr lang="de-DE" sz="1800"/>
              <a:t>UK</a:t>
            </a:r>
          </a:p>
          <a:p>
            <a:pPr marL="342900" indent="-342900" algn="l" eaLnBrk="1" hangingPunct="1">
              <a:buFont typeface="Wingdings" charset="0"/>
              <a:buNone/>
            </a:pPr>
            <a:endParaRPr lang="de-DE" sz="1800"/>
          </a:p>
          <a:p>
            <a:pPr marL="342900" indent="-342900" algn="l" eaLnBrk="1" hangingPunct="1">
              <a:buFont typeface="Wingdings" charset="0"/>
              <a:buNone/>
            </a:pPr>
            <a:r>
              <a:rPr lang="de-DE" sz="1800"/>
              <a:t>Tel. +44-(0)1869-600-817</a:t>
            </a:r>
          </a:p>
          <a:p>
            <a:pPr marL="342900" indent="-342900" algn="l" eaLnBrk="1" hangingPunct="1">
              <a:buFont typeface="Wingdings" charset="0"/>
              <a:buNone/>
            </a:pPr>
            <a:r>
              <a:rPr lang="de-DE" sz="1800"/>
              <a:t>Mob: +44-(0)7973-633-634</a:t>
            </a:r>
          </a:p>
          <a:p>
            <a:pPr marL="342900" indent="-342900" algn="l" eaLnBrk="1" hangingPunct="1">
              <a:buFont typeface="Wingdings" charset="0"/>
              <a:buNone/>
            </a:pPr>
            <a:r>
              <a:rPr lang="de-DE" sz="1800"/>
              <a:t>E-Mail: john@sound-link.co.uk</a:t>
            </a:r>
          </a:p>
        </p:txBody>
      </p:sp>
      <p:sp>
        <p:nvSpPr>
          <p:cNvPr id="8" name="Rectangle 7"/>
          <p:cNvSpPr txBox="1">
            <a:spLocks noChangeArrowheads="1"/>
          </p:cNvSpPr>
          <p:nvPr/>
        </p:nvSpPr>
        <p:spPr bwMode="auto">
          <a:xfrm>
            <a:off x="6943725" y="3138488"/>
            <a:ext cx="3497263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179388" indent="1809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808038" indent="-268288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 3" charset="0"/>
              <a:buChar char="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1652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Verdana" charset="0"/>
              <a:buChar char="›"/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528763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itchFamily="34" charset="0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indent="0" eaLnBrk="1" hangingPunct="1">
              <a:defRPr/>
            </a:pPr>
            <a:r>
              <a:rPr lang="en-GB" b="1" dirty="0" smtClean="0">
                <a:latin typeface="Arial" charset="0"/>
                <a:cs typeface="+mn-cs"/>
              </a:rPr>
              <a:t>John Willett</a:t>
            </a:r>
          </a:p>
          <a:p>
            <a:pPr marL="0" indent="0" eaLnBrk="1" hangingPunct="1">
              <a:defRPr/>
            </a:pPr>
            <a:r>
              <a:rPr lang="en-GB" i="1" dirty="0" smtClean="0">
                <a:latin typeface="Arial" charset="0"/>
                <a:cs typeface="+mn-cs"/>
              </a:rPr>
              <a:t>Managing Director</a:t>
            </a:r>
            <a:endParaRPr lang="en-GB" i="1" dirty="0">
              <a:latin typeface="Arial" charset="0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8437" grpId="0" build="p"/>
      <p:bldP spid="7" grpId="0"/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712913" y="2209800"/>
            <a:ext cx="10577512" cy="9318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eaLnBrk="1" hangingPunct="1">
              <a:defRPr/>
            </a:pPr>
            <a:r>
              <a:rPr lang="en-GB" sz="2600" dirty="0" smtClean="0">
                <a:solidFill>
                  <a:schemeClr val="tx1"/>
                </a:solidFill>
                <a:latin typeface="Arial" charset="0"/>
                <a:ea typeface="Times New Roman" charset="0"/>
              </a:rPr>
              <a:t>Thank you for listening</a:t>
            </a:r>
            <a:endParaRPr lang="en-GB" sz="2600" dirty="0">
              <a:solidFill>
                <a:schemeClr val="tx1"/>
              </a:solidFill>
              <a:latin typeface="Arial" charset="0"/>
              <a:ea typeface="Times New Roman" charset="0"/>
            </a:endParaRPr>
          </a:p>
        </p:txBody>
      </p:sp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1976438" y="4005263"/>
            <a:ext cx="6746875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14" tIns="45057" rIns="90114" bIns="45057"/>
          <a:lstStyle/>
          <a:p>
            <a:pPr marL="342900" indent="-342900" algn="l" eaLnBrk="1" hangingPunct="1">
              <a:buFont typeface="Wingdings" charset="0"/>
              <a:buNone/>
            </a:pPr>
            <a:r>
              <a:rPr lang="de-DE" sz="1800" b="1"/>
              <a:t>Institut für Rundfunktechnik</a:t>
            </a:r>
          </a:p>
          <a:p>
            <a:pPr marL="342900" indent="-342900" algn="l" eaLnBrk="1" hangingPunct="1">
              <a:buFont typeface="Wingdings" charset="0"/>
              <a:buNone/>
            </a:pPr>
            <a:r>
              <a:rPr lang="de-DE" sz="1800"/>
              <a:t>Floriansmühlstraße 60</a:t>
            </a:r>
          </a:p>
          <a:p>
            <a:pPr marL="342900" indent="-342900" algn="l" eaLnBrk="1" hangingPunct="1">
              <a:buFont typeface="Wingdings" charset="0"/>
              <a:buNone/>
            </a:pPr>
            <a:r>
              <a:rPr lang="de-DE" sz="1800"/>
              <a:t>80939 München</a:t>
            </a:r>
          </a:p>
          <a:p>
            <a:pPr marL="342900" indent="-342900" algn="l" eaLnBrk="1" hangingPunct="1">
              <a:buFont typeface="Wingdings" charset="0"/>
              <a:buNone/>
            </a:pPr>
            <a:r>
              <a:rPr lang="de-DE" sz="1800"/>
              <a:t>Deutschland</a:t>
            </a:r>
          </a:p>
          <a:p>
            <a:pPr marL="342900" indent="-342900" algn="l" eaLnBrk="1" hangingPunct="1">
              <a:buFont typeface="Wingdings" charset="0"/>
              <a:buNone/>
            </a:pPr>
            <a:endParaRPr lang="de-DE" sz="1800"/>
          </a:p>
          <a:p>
            <a:pPr marL="342900" indent="-342900" algn="l" eaLnBrk="1" hangingPunct="1">
              <a:buFont typeface="Wingdings" charset="0"/>
              <a:buNone/>
            </a:pPr>
            <a:r>
              <a:rPr lang="de-DE" sz="1800"/>
              <a:t>Tel. +49-(0)89-32399-358</a:t>
            </a:r>
          </a:p>
          <a:p>
            <a:pPr marL="342900" indent="-342900" algn="l" eaLnBrk="1" hangingPunct="1">
              <a:buFont typeface="Wingdings" charset="0"/>
              <a:buNone/>
            </a:pPr>
            <a:r>
              <a:rPr lang="de-DE" sz="1800"/>
              <a:t>Fax +49-(0)89-32399-415</a:t>
            </a:r>
          </a:p>
          <a:p>
            <a:pPr marL="342900" indent="-342900" algn="l" eaLnBrk="1" hangingPunct="1">
              <a:buFont typeface="Wingdings" charset="0"/>
              <a:buNone/>
            </a:pPr>
            <a:r>
              <a:rPr lang="de-DE" sz="1800"/>
              <a:t>E-Mail: goossens@irt.de</a:t>
            </a:r>
          </a:p>
        </p:txBody>
      </p:sp>
      <p:sp>
        <p:nvSpPr>
          <p:cNvPr id="19459" name="Rectangle 6"/>
          <p:cNvSpPr>
            <a:spLocks noChangeArrowheads="1"/>
          </p:cNvSpPr>
          <p:nvPr/>
        </p:nvSpPr>
        <p:spPr bwMode="auto">
          <a:xfrm>
            <a:off x="6746875" y="5732463"/>
            <a:ext cx="5207000" cy="6477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3D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l" eaLnBrk="1" hangingPunct="1">
              <a:lnSpc>
                <a:spcPct val="105000"/>
              </a:lnSpc>
            </a:pPr>
            <a:r>
              <a:rPr lang="en-GB" sz="1000"/>
              <a:t>This presentation, including pictures and diagrams, is protected by copyright</a:t>
            </a:r>
            <a:br>
              <a:rPr lang="en-GB" sz="1000"/>
            </a:br>
            <a:r>
              <a:rPr lang="en-GB" sz="1000"/>
              <a:t>Reproduction is only permitted with the specific permission of the author (S. Goossens)</a:t>
            </a:r>
            <a:br>
              <a:rPr lang="en-GB" sz="1000"/>
            </a:br>
            <a:r>
              <a:rPr lang="en-GB" sz="1000"/>
              <a:t>This copyright notice must not be removed from the presentation</a:t>
            </a:r>
          </a:p>
        </p:txBody>
      </p:sp>
      <p:sp>
        <p:nvSpPr>
          <p:cNvPr id="18437" name="Rectangle 7"/>
          <p:cNvSpPr>
            <a:spLocks noGrp="1" noChangeArrowheads="1"/>
          </p:cNvSpPr>
          <p:nvPr>
            <p:ph type="subTitle" idx="4294967295"/>
          </p:nvPr>
        </p:nvSpPr>
        <p:spPr>
          <a:xfrm>
            <a:off x="1976438" y="3140075"/>
            <a:ext cx="7518400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defRPr/>
            </a:pPr>
            <a:r>
              <a:rPr lang="de-DE" b="1" dirty="0">
                <a:latin typeface="Arial" charset="0"/>
                <a:cs typeface="+mn-cs"/>
              </a:rPr>
              <a:t>Sebastian </a:t>
            </a:r>
            <a:r>
              <a:rPr lang="de-DE" b="1" dirty="0" err="1">
                <a:latin typeface="Arial" charset="0"/>
                <a:cs typeface="+mn-cs"/>
              </a:rPr>
              <a:t>Goossens</a:t>
            </a:r>
            <a:endParaRPr lang="de-DE" b="1" dirty="0">
              <a:latin typeface="Arial" charset="0"/>
              <a:cs typeface="+mn-cs"/>
            </a:endParaRPr>
          </a:p>
          <a:p>
            <a:pPr marL="0" indent="0" eaLnBrk="1" hangingPunct="1">
              <a:defRPr/>
            </a:pPr>
            <a:r>
              <a:rPr lang="de-DE" i="1" dirty="0">
                <a:latin typeface="Arial" charset="0"/>
                <a:cs typeface="+mn-cs"/>
              </a:rPr>
              <a:t>Produktionssysteme Audio</a:t>
            </a:r>
          </a:p>
        </p:txBody>
      </p:sp>
      <p:pic>
        <p:nvPicPr>
          <p:cNvPr id="6" name="Grafik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063" y="620713"/>
            <a:ext cx="2868612" cy="51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</p:bldLst>
  </p:timing>
</p:sld>
</file>

<file path=ppt/theme/theme1.xml><?xml version="1.0" encoding="utf-8"?>
<a:theme xmlns:a="http://schemas.openxmlformats.org/drawingml/2006/main" name="Akustik_16.9">
  <a:themeElements>
    <a:clrScheme name="">
      <a:dk1>
        <a:srgbClr val="000000"/>
      </a:dk1>
      <a:lt1>
        <a:srgbClr val="FFFFFF"/>
      </a:lt1>
      <a:dk2>
        <a:srgbClr val="000000"/>
      </a:dk2>
      <a:lt2>
        <a:srgbClr val="C1CDDB"/>
      </a:lt2>
      <a:accent1>
        <a:srgbClr val="0F437A"/>
      </a:accent1>
      <a:accent2>
        <a:srgbClr val="6D89AB"/>
      </a:accent2>
      <a:accent3>
        <a:srgbClr val="FFFFFF"/>
      </a:accent3>
      <a:accent4>
        <a:srgbClr val="000000"/>
      </a:accent4>
      <a:accent5>
        <a:srgbClr val="AAB0BE"/>
      </a:accent5>
      <a:accent6>
        <a:srgbClr val="627C9B"/>
      </a:accent6>
      <a:hlink>
        <a:srgbClr val="C82430"/>
      </a:hlink>
      <a:folHlink>
        <a:srgbClr val="47A03A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C009D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F4AACC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4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C009D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F4AACC"/>
        </a:accent5>
        <a:accent6>
          <a:srgbClr val="D4D4D4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C009D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F4AACC"/>
        </a:accent5>
        <a:accent6>
          <a:srgbClr val="D4D4D4"/>
        </a:accent6>
        <a:hlink>
          <a:srgbClr val="FF79F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C009D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F4AACC"/>
        </a:accent5>
        <a:accent6>
          <a:srgbClr val="D4D4D4"/>
        </a:accent6>
        <a:hlink>
          <a:srgbClr val="FF79F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Akustik_16.9</Template>
  <TotalTime>803</TotalTime>
  <Words>183</Words>
  <Application>Microsoft Macintosh PowerPoint</Application>
  <PresentationFormat>Custom</PresentationFormat>
  <Paragraphs>42</Paragraphs>
  <Slides>3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Akustik_16.9</vt:lpstr>
      <vt:lpstr>Sound clips Comparing four versions</vt:lpstr>
      <vt:lpstr>Thank you for listening</vt:lpstr>
      <vt:lpstr>Thank you for listening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[Präsentationstitel] </dc:title>
  <dc:creator>Goossens</dc:creator>
  <cp:lastModifiedBy>John Willett</cp:lastModifiedBy>
  <cp:revision>150</cp:revision>
  <dcterms:created xsi:type="dcterms:W3CDTF">2012-11-21T16:12:00Z</dcterms:created>
  <dcterms:modified xsi:type="dcterms:W3CDTF">2013-10-07T11:12:47Z</dcterms:modified>
</cp:coreProperties>
</file>